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303" r:id="rId2"/>
    <p:sldId id="304" r:id="rId3"/>
    <p:sldId id="301" r:id="rId4"/>
    <p:sldId id="569" r:id="rId5"/>
    <p:sldId id="570" r:id="rId6"/>
    <p:sldId id="571" r:id="rId7"/>
    <p:sldId id="565" r:id="rId8"/>
    <p:sldId id="568" r:id="rId9"/>
    <p:sldId id="572" r:id="rId10"/>
    <p:sldId id="573" r:id="rId11"/>
    <p:sldId id="551" r:id="rId12"/>
    <p:sldId id="576" r:id="rId13"/>
    <p:sldId id="328" r:id="rId14"/>
    <p:sldId id="577" r:id="rId15"/>
    <p:sldId id="578" r:id="rId16"/>
    <p:sldId id="579" r:id="rId17"/>
    <p:sldId id="580" r:id="rId1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75308"/>
  </p:normalViewPr>
  <p:slideViewPr>
    <p:cSldViewPr snapToGrid="0" snapToObjects="1">
      <p:cViewPr varScale="1">
        <p:scale>
          <a:sx n="139" d="100"/>
          <a:sy n="139" d="100"/>
        </p:scale>
        <p:origin x="197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12/9/20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12/9/20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9:02 AM</a:t>
            </a:r>
          </a:p>
          <a:p>
            <a:endParaRPr lang="en-US" dirty="0">
              <a:sym typeface="Wingdings" pitchFamily="2" charset="2"/>
            </a:endParaRPr>
          </a:p>
          <a:p>
            <a:r>
              <a:rPr lang="en-US" dirty="0">
                <a:sym typeface="Wingdings" pitchFamily="2" charset="2"/>
              </a:rPr>
              <a:t>Hello and welcome!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a:t>
            </a:r>
          </a:p>
          <a:p>
            <a:endParaRPr lang="en-US" dirty="0"/>
          </a:p>
          <a:p>
            <a:r>
              <a:rPr lang="en-US" dirty="0"/>
              <a:t>We will introduce the basics of all of these steps today, with the exception of modeling.</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plan for today. The times might be off, but we’ll make sure to keep the breaks and we’ll make sure to finish on time.</a:t>
            </a:r>
          </a:p>
          <a:p>
            <a:endParaRPr lang="en-US" dirty="0"/>
          </a:p>
          <a:p>
            <a:r>
              <a:rPr lang="en-US" dirty="0"/>
              <a:t>We’ll spend the first hour and half with an Introduction to R, RStudio, and R Markdown where we will also look at how to import data into R. Then we will introduce data visualization and data transformation. After that we’ll break for lunch, and finish out by looking at how to build a basic dashboard with R.</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24203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will introduce new concepts with lecture slides like this one, which you can also find in your course pack.</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For the coding exercises, we set up a training environment on the web specifically for this course. </a:t>
            </a:r>
          </a:p>
          <a:p>
            <a:endParaRPr lang="en-US" dirty="0"/>
          </a:p>
          <a:p>
            <a:r>
              <a:rPr lang="en-US" dirty="0"/>
              <a:t>Please note that these exercises are </a:t>
            </a:r>
            <a:r>
              <a:rPr lang="en-US" u="sng" dirty="0"/>
              <a:t>timed</a:t>
            </a:r>
            <a:r>
              <a:rPr lang="en-US" dirty="0"/>
              <a:t>. It's not essential that you finish each exercise, but it's essential that you try. When the time is up, I ask that everyone </a:t>
            </a:r>
            <a:r>
              <a:rPr lang="en-US" u="sng" dirty="0"/>
              <a:t>stop</a:t>
            </a:r>
            <a:r>
              <a:rPr lang="en-US" dirty="0"/>
              <a:t> working. After each coding exercise, we will come back together, and I will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I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no-harassment policy: this includes abusive, offensive, or degrading language, in writing or in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course website &gt; Code of Conduct or follow the link here</a:t>
            </a: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we may have to remove you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first breakout session!</a:t>
            </a:r>
          </a:p>
          <a:p>
            <a:endParaRPr lang="en-US" dirty="0"/>
          </a:p>
          <a:p>
            <a:r>
              <a:rPr lang="en-US" dirty="0"/>
              <a:t>…</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I’m an Assistant Professor of Pathology and Laboratory Medicine here at CHOP. I co-direct the Cell and Gene Therapy Lab, and I see patients on the apheresis service. I’m also one of the co-founders of the CHOP R User Group and was the Chair of the Organizing Committee of the R/Medicine 2020 Virtual Conference.</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clinicians and clinical researchers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number of helpers for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 We will also take advantage of breakout rooms, which are a feature of Zoom that allows more of a meeting-style kind of conferencing. We will use breakout rooms for two purposes: for one, we’ll have a small number of group exercises for which we’ll break you guys up into groups of 10-15, and you’ll have the opportunity to talk to each other. We also encourage you to turn on your camera, if your are comfortable, but that's completely up to you. We won't record breakout sessions. The other purpose of breakout rooms will be to get you 1:1 help by one of the helpers if you are stuck or have some kind of technical problem. </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 Participants and ** Chat windows, and place those windows somewhere you can see, if necessary by making your main Zoom window a little smaller.</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13686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purpose of the Chat window, for this course, is to ask for help if you get stuck with a technical issue. If you don’t have a problem that someone is helping you with, you do not need to monitor the chat window to follow the course. I will also occasionally </a:t>
            </a:r>
            <a:r>
              <a:rPr lang="en-US"/>
              <a:t>ask you </a:t>
            </a:r>
            <a:r>
              <a:rPr lang="en-US" dirty="0"/>
              <a:t>to write the answer to a question in the chat.</a:t>
            </a:r>
          </a:p>
          <a:p>
            <a:endParaRPr lang="en-US" dirty="0"/>
          </a:p>
          <a:p>
            <a:r>
              <a:rPr lang="en-US" dirty="0"/>
              <a:t>Please note that when I’m presenting, I can’t also monitor the chat at the same time, so please don't send me private messages. Instead, post to Everyone, briefly describing the problem you have, and you will get help by one of our </a:t>
            </a:r>
            <a:r>
              <a:rPr lang="en-US" dirty="0" err="1"/>
              <a:t>TAs.</a:t>
            </a:r>
            <a:endParaRPr lang="en-US" dirty="0"/>
          </a:p>
          <a:p>
            <a:endParaRPr lang="en-US" dirty="0"/>
          </a:p>
          <a:p>
            <a:r>
              <a:rPr lang="en-US" dirty="0"/>
              <a:t>I also want to set expectations for help here. If you have a technical problem please use the chat to get help. But if you have questions about the material, or how to solve a problem you have that’s related to what we’re talking about at the moment, I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1140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12/9/20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skadauke.github.io/intro-to-r-for-clinicians-chop/conduct.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3600" b="1" dirty="0"/>
              <a:t>Welcome to CHOP R 101:</a:t>
            </a:r>
            <a:br>
              <a:rPr lang="en-US" sz="3600" b="1" dirty="0"/>
            </a:br>
            <a:r>
              <a:rPr lang="en-US" sz="3600" b="1" dirty="0"/>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p:txBody>
      </p:sp>
      <p:pic>
        <p:nvPicPr>
          <p:cNvPr id="5" name="Picture 4">
            <a:extLst>
              <a:ext uri="{FF2B5EF4-FFF2-40B4-BE49-F238E27FC236}">
                <a16:creationId xmlns:a16="http://schemas.microsoft.com/office/drawing/2014/main" id="{99CEFAAF-A153-C647-B295-D6729654325A}"/>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job description and department in the Chat window.</a:t>
            </a:r>
          </a:p>
        </p:txBody>
      </p:sp>
    </p:spTree>
    <p:extLst>
      <p:ext uri="{BB962C8B-B14F-4D97-AF65-F5344CB8AC3E}">
        <p14:creationId xmlns:p14="http://schemas.microsoft.com/office/powerpoint/2010/main" val="374814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23132177"/>
              </p:ext>
            </p:extLst>
          </p:nvPr>
        </p:nvGraphicFramePr>
        <p:xfrm>
          <a:off x="718730" y="683024"/>
          <a:ext cx="10841895" cy="5521008"/>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920168">
                <a:tc>
                  <a:txBody>
                    <a:bodyPr/>
                    <a:lstStyle/>
                    <a:p>
                      <a:pPr algn="ctr"/>
                      <a:r>
                        <a:rPr lang="en-US" sz="4400" b="0" dirty="0"/>
                        <a:t>Welcome</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9:00 – 9:25</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920168">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9:25 – 10:40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920168">
                <a:tc>
                  <a:txBody>
                    <a:bodyPr/>
                    <a:lstStyle/>
                    <a:p>
                      <a:pPr algn="ctr"/>
                      <a:r>
                        <a:rPr lang="en-US" sz="4400" b="0" dirty="0"/>
                        <a:t>Visualize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10:45 – 11:30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920168">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11:30 – 12:00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368859"/>
                  </a:ext>
                </a:extLst>
              </a:tr>
              <a:tr h="920168">
                <a:tc>
                  <a:txBody>
                    <a:bodyPr/>
                    <a:lstStyle/>
                    <a:p>
                      <a:pPr algn="ctr"/>
                      <a:r>
                        <a:rPr lang="en-US" sz="4400" b="0" dirty="0"/>
                        <a:t>Transform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12:00 – 12:45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9201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Dashboard</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a:t>12:50 – 2:00</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0" y="683024"/>
            <a:ext cx="10841895" cy="89113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11164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dirty="0">
                <a:hlinkClick r:id="rId3"/>
              </a:rPr>
              <a:t>https://skadauke.github.io/intro-to-r-for-clinicians-chop/conduct.html</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4">
            <a:alphaModFix/>
          </a:blip>
          <a:stretch>
            <a:fillRect/>
          </a:stretch>
        </p:blipFill>
        <p:spPr>
          <a:xfrm>
            <a:off x="564372" y="1327386"/>
            <a:ext cx="4370178" cy="447784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000043" y="1580058"/>
            <a:ext cx="2467727" cy="2829210"/>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7734143" y="1244773"/>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9846280" y="1256348"/>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8566829" y="3340889"/>
            <a:ext cx="1617822" cy="1373267"/>
          </a:xfrm>
          <a:prstGeom prst="rect">
            <a:avLst/>
          </a:prstGeom>
        </p:spPr>
      </p:pic>
      <p:pic>
        <p:nvPicPr>
          <p:cNvPr id="5" name="Picture 4">
            <a:extLst>
              <a:ext uri="{FF2B5EF4-FFF2-40B4-BE49-F238E27FC236}">
                <a16:creationId xmlns:a16="http://schemas.microsoft.com/office/drawing/2014/main" id="{FA303D10-958B-1748-88BB-52047FE7F2BC}"/>
              </a:ext>
            </a:extLst>
          </p:cNvPr>
          <p:cNvPicPr>
            <a:picLocks noChangeAspect="1"/>
          </p:cNvPicPr>
          <p:nvPr/>
        </p:nvPicPr>
        <p:blipFill>
          <a:blip r:embed="rId10"/>
          <a:stretch>
            <a:fillRect/>
          </a:stretch>
        </p:blipFill>
        <p:spPr>
          <a:xfrm>
            <a:off x="4458210" y="1510676"/>
            <a:ext cx="2513079" cy="2898592"/>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Introducing the helpers!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lnSpcReduction="10000"/>
          </a:bodyPr>
          <a:lstStyle/>
          <a:p>
            <a:pPr algn="ctr"/>
            <a:r>
              <a:rPr lang="en-US" sz="3600" dirty="0"/>
              <a:t>Richard Hanna</a:t>
            </a:r>
          </a:p>
          <a:p>
            <a:pPr algn="ctr"/>
            <a:r>
              <a:rPr lang="en-US" sz="3600" dirty="0"/>
              <a:t>Silvia </a:t>
            </a:r>
            <a:r>
              <a:rPr lang="en-US" sz="3600" dirty="0" err="1"/>
              <a:t>Canelón</a:t>
            </a:r>
            <a:endParaRPr lang="en-US" sz="3600" dirty="0"/>
          </a:p>
          <a:p>
            <a:pPr algn="ctr"/>
            <a:r>
              <a:rPr lang="en-US" sz="3600" dirty="0"/>
              <a:t>Cass Wilkinson-</a:t>
            </a:r>
            <a:r>
              <a:rPr lang="en-US" sz="3600" dirty="0" err="1"/>
              <a:t>Saldaña</a:t>
            </a:r>
            <a:endParaRPr lang="en-US" sz="3600" dirty="0"/>
          </a:p>
          <a:p>
            <a:pPr algn="ctr"/>
            <a:r>
              <a:rPr lang="en-US" sz="3600" dirty="0"/>
              <a:t>Rachel </a:t>
            </a:r>
            <a:r>
              <a:rPr lang="en-US" sz="3600" dirty="0" err="1"/>
              <a:t>Kolster</a:t>
            </a:r>
            <a:endParaRPr lang="en-US" sz="3600" dirty="0"/>
          </a:p>
          <a:p>
            <a:pPr algn="ctr"/>
            <a:r>
              <a:rPr lang="en-US" sz="3600" dirty="0"/>
              <a:t>Jason Xu</a:t>
            </a:r>
          </a:p>
          <a:p>
            <a:pPr algn="ctr"/>
            <a:r>
              <a:rPr lang="en-US" sz="3600" dirty="0"/>
              <a:t>Joy Payton</a:t>
            </a:r>
          </a:p>
          <a:p>
            <a:pPr algn="ctr"/>
            <a:r>
              <a:rPr lang="en-US" sz="3600" dirty="0"/>
              <a:t>Meredith Lee</a:t>
            </a:r>
          </a:p>
          <a:p>
            <a:pPr algn="ctr"/>
            <a:endParaRPr lang="en-US" sz="3600" dirty="0"/>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151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5" name="Picture 4">
            <a:extLst>
              <a:ext uri="{FF2B5EF4-FFF2-40B4-BE49-F238E27FC236}">
                <a16:creationId xmlns:a16="http://schemas.microsoft.com/office/drawing/2014/main" id="{3D4EA19E-0F1D-8B46-9EBB-2D926F53F5E0}"/>
              </a:ext>
            </a:extLst>
          </p:cNvPr>
          <p:cNvPicPr>
            <a:picLocks noChangeAspect="1"/>
          </p:cNvPicPr>
          <p:nvPr/>
        </p:nvPicPr>
        <p:blipFill>
          <a:blip r:embed="rId6"/>
          <a:stretch>
            <a:fillRect/>
          </a:stretch>
        </p:blipFill>
        <p:spPr>
          <a:xfrm>
            <a:off x="1129811" y="1076444"/>
            <a:ext cx="7543085" cy="4247910"/>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
        <p:nvSpPr>
          <p:cNvPr id="6" name="Right Arrow 5">
            <a:extLst>
              <a:ext uri="{FF2B5EF4-FFF2-40B4-BE49-F238E27FC236}">
                <a16:creationId xmlns:a16="http://schemas.microsoft.com/office/drawing/2014/main" id="{4342D8B8-9C9C-2046-8178-8502B1495BB4}"/>
              </a:ext>
            </a:extLst>
          </p:cNvPr>
          <p:cNvSpPr/>
          <p:nvPr/>
        </p:nvSpPr>
        <p:spPr>
          <a:xfrm rot="1443185">
            <a:off x="2164466" y="4109012"/>
            <a:ext cx="2465408" cy="8102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61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12698</TotalTime>
  <Words>1299</Words>
  <Application>Microsoft Macintosh PowerPoint</Application>
  <PresentationFormat>Widescreen</PresentationFormat>
  <Paragraphs>116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Marker Felt Thin</vt:lpstr>
      <vt:lpstr>Tw Cen MT</vt:lpstr>
      <vt:lpstr>Tw Cen MT Condensed</vt:lpstr>
      <vt:lpstr>Wingdings 3</vt:lpstr>
      <vt:lpstr>Integral</vt:lpstr>
      <vt:lpstr>Welcome to CHOP R 101: Intro to R for Clinical Data</vt:lpstr>
      <vt:lpstr>PowerPoint Presentation</vt:lpstr>
      <vt:lpstr>PowerPoint Presentation</vt:lpstr>
      <vt:lpstr>Introducing the helpers!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PowerPoint Presentation</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632</cp:revision>
  <cp:lastPrinted>2019-02-19T22:36:37Z</cp:lastPrinted>
  <dcterms:created xsi:type="dcterms:W3CDTF">2018-02-01T22:00:01Z</dcterms:created>
  <dcterms:modified xsi:type="dcterms:W3CDTF">2020-12-09T05:37:12Z</dcterms:modified>
</cp:coreProperties>
</file>